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70" r:id="rId5"/>
    <p:sldId id="271" r:id="rId6"/>
    <p:sldId id="272" r:id="rId7"/>
    <p:sldId id="282" r:id="rId8"/>
    <p:sldId id="273" r:id="rId9"/>
    <p:sldId id="274" r:id="rId10"/>
    <p:sldId id="275" r:id="rId11"/>
    <p:sldId id="276" r:id="rId12"/>
    <p:sldId id="263" r:id="rId13"/>
    <p:sldId id="269" r:id="rId14"/>
    <p:sldId id="278" r:id="rId15"/>
    <p:sldId id="279" r:id="rId16"/>
    <p:sldId id="281" r:id="rId17"/>
    <p:sldId id="280" r:id="rId18"/>
    <p:sldId id="257" r:id="rId19"/>
    <p:sldId id="258" r:id="rId20"/>
    <p:sldId id="259" r:id="rId21"/>
    <p:sldId id="260" r:id="rId22"/>
    <p:sldId id="261" r:id="rId23"/>
    <p:sldId id="267" r:id="rId24"/>
    <p:sldId id="268" r:id="rId25"/>
    <p:sldId id="265" r:id="rId26"/>
    <p:sldId id="277" r:id="rId27"/>
    <p:sldId id="266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5B6CF-6A60-404A-A955-184B1236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5AF67C-95E1-C9D6-9EE4-2564D3001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41B2CB-02B3-BC60-8DDF-3A2413A6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7A4AB-4ABC-9CFA-2BC2-7F30F082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A3CAD9-8828-EE4E-77C2-7EE257B0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8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4E2CF-47FE-8005-2CC4-F5000802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AA33FA-C7FF-7CCB-31FC-E901A8AC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41ECE3-E5C6-56C0-C62F-98B687C1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1CF16-93C9-8C5D-A982-D87DE6BF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508E2-54CC-FDA8-5483-7E989BA8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6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EC8E66-BF5E-4D66-A691-254ECA0B6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3BEA0D-9FD7-8CAE-9AAE-2FEC59D86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C34494-4651-A637-6DDE-A0C5BCB4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DE7E07-3AED-A899-A05F-BE33FFEB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D058C-708C-134C-812A-F3420514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79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19D88-F796-36FA-ADF3-4AD96535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C02DF0-FB39-EC1E-80E0-E0DE1AB8F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884111-0DE2-66C2-4A2F-AD566C85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214B3-0AC0-E6C4-87B3-7495AA29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5CF2D9-E36B-01A6-C368-2D052313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44324-1D67-6D3D-582E-DD781FE8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DE92A9-6B1F-E7AF-76BD-8690A20D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27BE8-7AC3-A230-565B-8236B149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7A760F-83D7-3894-71EA-BC844D4C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E22F59-C930-FC73-22CD-7317CCAE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EA151-63C8-773A-21E5-37182578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3EF3C-D08A-9BF5-9320-6EBE731DE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87535B-B420-D116-0088-92ABD2B3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0030EF-E51C-9BC1-55B2-945AAE64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8D81E1-44C1-E2CA-1C2B-6F386771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2D6286-4385-1DE4-1D9A-1542A3C5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3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8B63C-A039-0EA5-1933-B64718DB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B6EDC1-DBA9-AE10-59C5-50A60B8E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217CB3-EE8F-7DB1-99D3-AE3F8B7CE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934495-5119-4EC1-BA6B-961C826D9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EDDD26-1055-08C3-6612-64BF8C1FB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6CF5CE-2A82-78F1-BD48-3CD77935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D731D6-BDEA-74BA-3F68-818282F0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AAC55B-E267-6BF6-A25F-1FDC963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62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65C6A-7E1A-9A63-0F6A-B2CD9C68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36A5E6-B774-0D7E-235C-DFC667A9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511C68-BDA6-FD83-741C-DD4ADC80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195243-1FFF-3D4A-9F46-8FE4BA0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69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B5F6052-9A0E-2D58-D30D-EEE142C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D8247F-6C2A-5126-61CC-620493CE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7AD168-F057-15FE-CAEC-681BBE25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9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FB291-B2EC-9521-E68D-380BCD05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2BC98-8676-C707-F2BC-9981035D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47DB8E-A3C5-F380-6F9D-2D12BF9B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1B04C-15D4-CAF3-F0BE-4D01DE01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666DF6-F0E4-3254-6D33-886463E9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E49B34-331A-EFBC-7B97-188AD7C7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162F7-695A-04F5-4EAA-55FBECC4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70A7AF0-F00E-1820-7A47-48C97025D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124809-13E4-0889-A517-D77C8E51E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C495F9-98A4-3854-ACD4-A08E4EA8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31C8DD-2248-8C10-13CC-D0B966B6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888CE3-1ECD-A015-4BC8-C3DC8885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5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E762B4-10EC-043D-2E36-17225B78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20C80C-39DD-57D9-540E-6E6AC915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11281-7A96-E73F-DDB9-1216777F7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402A-5B69-4644-8A00-D70CA5A6306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6F704E-2FF9-8862-27BF-9CFFF4CB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89E5D-F708-DB45-142C-B63E45E1B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4C28-A25A-4F87-AECA-307BC5F92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z-pl.eu/formular-projektoveho-zame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z-pl.eu/data/content_files/12/programovy-dokument-program-interreg-cesko-polsko-2021-2027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z-pl.eu/zadost-o-podporu-v-iskp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cz-pl.eu/logotyp-program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cz-pl.eu/prirucka-pro-zadate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petr.zdrojewski@kraj&#8211;lbc.cz" TargetMode="External"/><Relationship Id="rId3" Type="http://schemas.openxmlformats.org/officeDocument/2006/relationships/hyperlink" Target="https://www.facebook.com/InterregCZPL" TargetMode="External"/><Relationship Id="rId7" Type="http://schemas.openxmlformats.org/officeDocument/2006/relationships/hyperlink" Target="mailto:eva.hajflerova@kraj&#8211;lbc.cz" TargetMode="External"/><Relationship Id="rId12" Type="http://schemas.openxmlformats.org/officeDocument/2006/relationships/image" Target="../media/image24.png"/><Relationship Id="rId2" Type="http://schemas.openxmlformats.org/officeDocument/2006/relationships/hyperlink" Target="https://www.cz-pl.eu/kontak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ana.frontzova@kraj&#8211;lbc.cz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www.facebook.com/preshranicelk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regionalni-rozvoj.kraj-lbc.cz/oddeleni-dotaci/programy-preshranicni-spoluprac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-pl.eu/programovy-dokument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regionalni-rozvoj.kraj-lbc.cz/oddeleni-dotaci/programy-preshranicni-spolupr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-pl.eu/formular-projektoveho-zameru" TargetMode="External"/><Relationship Id="rId5" Type="http://schemas.openxmlformats.org/officeDocument/2006/relationships/hyperlink" Target="https://www.cz-pl.eu/prirucka-pro-zadatele" TargetMode="External"/><Relationship Id="rId4" Type="http://schemas.openxmlformats.org/officeDocument/2006/relationships/hyperlink" Target="https://www.cz-pl.eu/vyzv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Seminář pro žadatele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CB746-B0ED-63ED-11FF-DFCE1A571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i="1" dirty="0"/>
              <a:t>18.1.2024</a:t>
            </a:r>
          </a:p>
          <a:p>
            <a:r>
              <a:rPr lang="cs-CZ" sz="3200" i="1" dirty="0"/>
              <a:t>MS Teams</a:t>
            </a:r>
          </a:p>
        </p:txBody>
      </p:sp>
    </p:spTree>
    <p:extLst>
      <p:ext uri="{BB962C8B-B14F-4D97-AF65-F5344CB8AC3E}">
        <p14:creationId xmlns:p14="http://schemas.microsoft.com/office/powerpoint/2010/main" val="254419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922CE-8B35-3AE8-F7D9-A6F33E1F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53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Obecné zásady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606E7-5DDD-D68B-FAE1-3525051C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099"/>
            <a:ext cx="10515600" cy="4351338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Způsobilé výdaje v projektech jsou omezeny výzvou a kapitolou A.6 Příručky pro žadatele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rámci vyhlášené výzvy předkládají projektoví partneři nejprve tzv. projektový záměr, po stanovisku předkládají dvojjazyčnou projektovou žádost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Každý projekt je povinen zvolit všechny indikátory, které jsou pro jeho projekt relevantní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Všechny vybrané indikátory mají v žádosti stanovenu cílovou hodnotu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Projekt musí respektovat rovnost mužů a žen a nesmí obsahovat jakékoli prvky diskriminace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Projekt nesmí mít zásadní negativní vliv na životní prostředí</a:t>
            </a:r>
          </a:p>
          <a:p>
            <a:pPr marL="457200" lvl="1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91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E1C35-8AB3-10C4-AB9C-75C9974B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Projektový záměr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4FD58-245D-4D2E-1DAF-778D4D999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/>
              <a:t>Dvojjazyčně – v češtině a polštině</a:t>
            </a:r>
          </a:p>
          <a:p>
            <a:r>
              <a:rPr lang="cs-CZ" dirty="0"/>
              <a:t>Všechna pole vyplněna</a:t>
            </a:r>
          </a:p>
          <a:p>
            <a:r>
              <a:rPr lang="cs-CZ" dirty="0"/>
              <a:t>Příloha č. 10 Osvědčení k projektovému záměru</a:t>
            </a:r>
          </a:p>
          <a:p>
            <a:r>
              <a:rPr lang="cs-CZ" dirty="0">
                <a:hlinkClick r:id="rId2"/>
              </a:rPr>
              <a:t>Formulář projektového záměru | Interreg CZPL (cz-pl.eu)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Každý žadatel může v rámci průběžné výzvy předložit po celou dobu trvání této výzvy nejvíce 3 projektové záměry (ať už v roli vedoucího partnera nebo projektového partnera).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384673-0F76-E89C-CEA8-660D972F5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43" y="681037"/>
            <a:ext cx="1736557" cy="1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Doporučení pro sestavení projektového záměru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701E8-18D6-C8B3-B058-CB29051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Jasně definované cíle </a:t>
            </a: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projektu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Zdůraznit přeshraniční dopad spolupráce a aktivit – </a:t>
            </a:r>
            <a:r>
              <a:rPr lang="cs-CZ" sz="16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Společný charakter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Práce s </a:t>
            </a:r>
            <a:r>
              <a:rPr lang="cs-CZ" sz="16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přidanou hodnotou </a:t>
            </a: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odlišnost, unikátnost, výjimečnost, řešení nového problému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Reálné nastavení indikátorů –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INTERREG ČESKO – POLSKO (cz-pl.eu)</a:t>
            </a:r>
            <a:endParaRPr lang="pl-PL" sz="1600" dirty="0">
              <a:solidFill>
                <a:schemeClr val="accent5">
                  <a:lumMod val="75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Konkrétní definování cílových skupin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Uvést nejdůležitější kritéria plánovaného projektu</a:t>
            </a:r>
            <a:endParaRPr lang="cs-CZ" sz="1600" b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Srozumitelnost, přehlednost</a:t>
            </a:r>
          </a:p>
        </p:txBody>
      </p:sp>
      <p:pic>
        <p:nvPicPr>
          <p:cNvPr id="7" name="Obrázek 6" descr="Obsah obrázku umění, kresba, klipart, Grafika&#10;&#10;Popis byl vytvořen automaticky">
            <a:extLst>
              <a:ext uri="{FF2B5EF4-FFF2-40B4-BE49-F238E27FC236}">
                <a16:creationId xmlns:a16="http://schemas.microsoft.com/office/drawing/2014/main" id="{C3F7E04B-D118-0289-5978-9CE8BB17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95" y="2418347"/>
            <a:ext cx="2021305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2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Portál ISKP21+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701E8-18D6-C8B3-B058-CB29051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Žádost o podporu lze začít vyplňovat po obdržení stanoviska od Společného sekretariátu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Podmínkou je založený účet v portále se svými údaji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Lze využít přihlášení přes identitu občana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Jednotliví průvodci ke specifickým cílům jsou k dispozici </a:t>
            </a:r>
            <a:r>
              <a:rPr lang="cs-CZ" sz="11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2"/>
              </a:rPr>
              <a:t>Žádost o podporu v ISKP21+ | </a:t>
            </a:r>
            <a:r>
              <a:rPr lang="cs-CZ" sz="11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2"/>
              </a:rPr>
              <a:t>Interreg</a:t>
            </a:r>
            <a:r>
              <a:rPr lang="cs-CZ" sz="11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2"/>
              </a:rPr>
              <a:t> CZPL (cz-pl.eu)</a:t>
            </a:r>
            <a:endParaRPr lang="cs-CZ" sz="11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Postup dle pokynů, které má každý specifický cíl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Technické problémy lze řešit se Společným sekretariátem v pracovní dny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710A0-0210-2B2D-5A87-9E3B0E98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267" y="655002"/>
            <a:ext cx="1238798" cy="745807"/>
          </a:xfrm>
          <a:prstGeom prst="rect">
            <a:avLst/>
          </a:prstGeom>
        </p:spPr>
      </p:pic>
      <p:pic>
        <p:nvPicPr>
          <p:cNvPr id="9" name="Obrázek 8" descr="Obsah obrázku kruh, umění, Barevnost, Grafika&#10;&#10;Popis byl vytvořen automaticky">
            <a:extLst>
              <a:ext uri="{FF2B5EF4-FFF2-40B4-BE49-F238E27FC236}">
                <a16:creationId xmlns:a16="http://schemas.microsoft.com/office/drawing/2014/main" id="{3F9BA69E-D002-9988-A080-B0064373A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3622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401D3-AFBA-8A47-50F1-538CD771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ZMĚNA ZPŮSOBU PŘIHLAŠOVÁNÍ DO ISKP21+</a:t>
            </a:r>
            <a:br>
              <a:rPr lang="cs-CZ" b="1" i="0" cap="all" dirty="0">
                <a:solidFill>
                  <a:srgbClr val="003399"/>
                </a:solidFill>
                <a:effectLst/>
                <a:latin typeface="In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CA402-5C3E-E2D0-93AE-16197F25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/>
              <a:t>Dovolujeme si upozornit všechny žadatele, že aktuálně dochází ke změně způsobu přihlašování do systému pro překládání žádostí o podporu (ISKP21+). Změna se týká pouze osob, které se doposud přihlašovaly způsobem ADFS (přihlašovací jméno a heslo). Nově bude možné přihlašovat se pouze pomocí ověření identity uživatele třetí stranou (např. bankovní identita, Mobilní klíč eGovernmentu nebo </a:t>
            </a:r>
            <a:r>
              <a:rPr lang="cs-CZ" sz="2000" dirty="0" err="1"/>
              <a:t>eObčanka</a:t>
            </a:r>
            <a:r>
              <a:rPr lang="cs-CZ" sz="2000" dirty="0"/>
              <a:t>).</a:t>
            </a:r>
          </a:p>
          <a:p>
            <a:pPr algn="l"/>
            <a:r>
              <a:rPr lang="cs-CZ" sz="2000" dirty="0"/>
              <a:t>Do 18. 2. je nutné potvrdit svůj účet se starým způsobem přihlašování pomocí ověření identity a propojovacího klíče, který byl každému uživateli zaslán depeší. Po tomto termínu nebude možné bez ověření identity v systému pracovat.</a:t>
            </a:r>
          </a:p>
          <a:p>
            <a:pPr algn="l"/>
            <a:r>
              <a:rPr lang="cs-CZ" sz="2000" dirty="0"/>
              <a:t>Dále upozorňujeme, že uživatelé jiné než české státní příslušnosti (zejména polští uživatelé) vždy při výběru formy ověření identity musí nejprve zvolit „IIG – International ID </a:t>
            </a:r>
            <a:r>
              <a:rPr lang="cs-CZ" sz="2000" dirty="0" err="1"/>
              <a:t>Gateway</a:t>
            </a:r>
            <a:r>
              <a:rPr lang="cs-CZ" sz="2000" dirty="0"/>
              <a:t>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00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E1C35-8AB3-10C4-AB9C-75C9974B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Harmonogram výzev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4FD58-245D-4D2E-1DAF-778D4D999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2 typy výzev</a:t>
            </a:r>
          </a:p>
          <a:p>
            <a:pPr marL="0" indent="0">
              <a:buNone/>
            </a:pPr>
            <a:r>
              <a:rPr lang="cs-CZ" dirty="0"/>
              <a:t>1. Kolová – jeden termín pro předkládání žádostí o podporu</a:t>
            </a:r>
          </a:p>
          <a:p>
            <a:pPr marL="0" indent="0">
              <a:buNone/>
            </a:pPr>
            <a:r>
              <a:rPr lang="cs-CZ" dirty="0"/>
              <a:t>2. Průběžná – více termínů pro předkládání žádostí o podporu (každý termín má svou alokaci, hodnocení a schvalování Monitorovacím výborem)</a:t>
            </a:r>
          </a:p>
          <a:p>
            <a:r>
              <a:rPr lang="cs-CZ" dirty="0"/>
              <a:t>Priorita 2 cestovní ruch</a:t>
            </a:r>
          </a:p>
          <a:p>
            <a:r>
              <a:rPr lang="cs-CZ" dirty="0"/>
              <a:t>Priorita 4. 2 Prohloubení přeshraničních vazeb obyvatel a institucí česko-polského pohraničí </a:t>
            </a:r>
          </a:p>
          <a:p>
            <a:pPr marL="0" indent="0">
              <a:buNone/>
            </a:pPr>
            <a:r>
              <a:rPr lang="cs-CZ" dirty="0"/>
              <a:t>(mezi podáním záměru a plné žádosti musí uběhnout alespoň 6 týdnů)		</a:t>
            </a:r>
          </a:p>
          <a:p>
            <a:pPr marL="0" indent="0">
              <a:buNone/>
            </a:pPr>
            <a:r>
              <a:rPr lang="cs-CZ" dirty="0"/>
              <a:t>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0ACA9-5271-043E-C9D3-557CBFB61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6" y="445168"/>
            <a:ext cx="1664367" cy="16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E1C35-8AB3-10C4-AB9C-75C9974B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73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Harmonogram výzev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4FD58-245D-4D2E-1DAF-778D4D99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	</a:t>
            </a:r>
          </a:p>
          <a:p>
            <a:pPr marL="0" indent="0">
              <a:buNone/>
            </a:pPr>
            <a:r>
              <a:rPr lang="cs-CZ"/>
              <a:t>		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C4FA2AA-BCA1-EAE2-791B-D7F4AFAB0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17367"/>
              </p:ext>
            </p:extLst>
          </p:nvPr>
        </p:nvGraphicFramePr>
        <p:xfrm>
          <a:off x="1189752" y="1220346"/>
          <a:ext cx="9812495" cy="46071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4347">
                  <a:extLst>
                    <a:ext uri="{9D8B030D-6E8A-4147-A177-3AD203B41FA5}">
                      <a16:colId xmlns:a16="http://schemas.microsoft.com/office/drawing/2014/main" val="994430916"/>
                    </a:ext>
                  </a:extLst>
                </a:gridCol>
                <a:gridCol w="3269074">
                  <a:extLst>
                    <a:ext uri="{9D8B030D-6E8A-4147-A177-3AD203B41FA5}">
                      <a16:colId xmlns:a16="http://schemas.microsoft.com/office/drawing/2014/main" val="3133640391"/>
                    </a:ext>
                  </a:extLst>
                </a:gridCol>
                <a:gridCol w="3269074">
                  <a:extLst>
                    <a:ext uri="{9D8B030D-6E8A-4147-A177-3AD203B41FA5}">
                      <a16:colId xmlns:a16="http://schemas.microsoft.com/office/drawing/2014/main" val="4055804929"/>
                    </a:ext>
                  </a:extLst>
                </a:gridCol>
              </a:tblGrid>
              <a:tr h="5303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Priorita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Záměr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04834"/>
                  </a:ext>
                </a:extLst>
              </a:tr>
              <a:tr h="659137"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IZS 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 byla ukončena 3. 5.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ŽP 7.2.2024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IZS 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ŽP 15.5.2024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86326"/>
                  </a:ext>
                </a:extLst>
              </a:tr>
              <a:tr h="659137"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6 týdnů před termínem žádosti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 únor 2024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94164"/>
                  </a:ext>
                </a:extLst>
              </a:tr>
              <a:tr h="908567"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Mosty Výzva byla ukončena 29. 3.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Železnice Výzva byla ukončena 16. 8. 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Výzva byla ukončena 16. 8.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19264"/>
                  </a:ext>
                </a:extLst>
              </a:tr>
              <a:tr h="908567"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4.1 - 8. 11. 2023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4.2 - Min. 6 týdnů před termínem žádosti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4.1 - 21. 2. 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4.2 - 28. únor 2024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49828"/>
                  </a:ext>
                </a:extLst>
              </a:tr>
              <a:tr h="342810"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Zatím nevyhlášeno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79012"/>
                  </a:ext>
                </a:extLst>
              </a:tr>
              <a:tr h="3428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9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1670-D560-01A7-CF6A-6A440D5C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653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Povinná publicita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E93CB-5F83-C8E5-ECE2-661384DF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16"/>
            <a:ext cx="10515600" cy="4709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Vedoucí partner zajišťuje celkovou koordinaci publicity pro projekt na obou stranách hranice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Pokud projekt obdrží dotaci z programu, projektoví partneři zajistí, aby byla veřejnost i subjekty účastnící se projektu o této dotaci informovány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 dokumentech a komunikačních materiálech určených pro širokou veřejnost nebo účastníky projektu musí být patrné, že projekt byl podpořen z EU, z programu Interreg.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Loga </a:t>
            </a:r>
            <a:r>
              <a:rPr lang="cs-CZ" sz="2400" dirty="0">
                <a:hlinkClick r:id="rId2"/>
              </a:rPr>
              <a:t>Logotyp programu | Interreg CZPL (cz-pl.eu)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Příručka pro příjemce v kap. A.8. Publicita</a:t>
            </a:r>
          </a:p>
        </p:txBody>
      </p:sp>
      <p:pic>
        <p:nvPicPr>
          <p:cNvPr id="6" name="Obrázek 5" descr="Obsah obrázku klipart, Grafika, kresba, grafický design&#10;&#10;Popis byl vytvořen automaticky">
            <a:extLst>
              <a:ext uri="{FF2B5EF4-FFF2-40B4-BE49-F238E27FC236}">
                <a16:creationId xmlns:a16="http://schemas.microsoft.com/office/drawing/2014/main" id="{A3645D08-1077-D5B9-F5D5-90821E2F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6469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10EDF-292F-78D1-10A3-8FB16E44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7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1.2 Životní prostředí</a:t>
            </a:r>
          </a:p>
        </p:txBody>
      </p:sp>
      <p:pic>
        <p:nvPicPr>
          <p:cNvPr id="6" name="Obrázek 5" descr="Obsah obrázku obraz, kresba, umění, ilustrace&#10;&#10;Popis byl vytvořen automaticky">
            <a:extLst>
              <a:ext uri="{FF2B5EF4-FFF2-40B4-BE49-F238E27FC236}">
                <a16:creationId xmlns:a16="http://schemas.microsoft.com/office/drawing/2014/main" id="{86C4BE38-2291-22B4-0F40-CE377191F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2" y="1201152"/>
            <a:ext cx="4455695" cy="44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1.2 Životní prostředí – Základní informace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Projektový záměr lze podat do 7.2.2024</a:t>
            </a:r>
          </a:p>
          <a:p>
            <a:pPr>
              <a:lnSpc>
                <a:spcPct val="150000"/>
              </a:lnSpc>
            </a:pPr>
            <a:r>
              <a:rPr lang="cs-CZ" dirty="0"/>
              <a:t>Příjem projektových žádostí do 15.5.2024</a:t>
            </a:r>
          </a:p>
          <a:p>
            <a:pPr>
              <a:lnSpc>
                <a:spcPct val="150000"/>
              </a:lnSpc>
            </a:pPr>
            <a:r>
              <a:rPr lang="cs-CZ" dirty="0"/>
              <a:t>Předpokládaný termín schvalování: září 2024</a:t>
            </a:r>
          </a:p>
          <a:p>
            <a:pPr>
              <a:lnSpc>
                <a:spcPct val="150000"/>
              </a:lnSpc>
            </a:pPr>
            <a:r>
              <a:rPr lang="cs-CZ" dirty="0"/>
              <a:t>Alokace výzvy: 7,0 mil. EUR</a:t>
            </a:r>
          </a:p>
          <a:p>
            <a:pPr>
              <a:lnSpc>
                <a:spcPct val="150000"/>
              </a:lnSpc>
            </a:pPr>
            <a:r>
              <a:rPr lang="cs-CZ" dirty="0"/>
              <a:t>Maximální částka podpory na projekt: 1,5 mil. EUR</a:t>
            </a:r>
          </a:p>
        </p:txBody>
      </p:sp>
      <p:pic>
        <p:nvPicPr>
          <p:cNvPr id="6" name="Obrázek 5" descr="Obsah obrázku symbol, kresba, klipart, Grafika&#10;&#10;Popis byl vytvořen automaticky">
            <a:extLst>
              <a:ext uri="{FF2B5EF4-FFF2-40B4-BE49-F238E27FC236}">
                <a16:creationId xmlns:a16="http://schemas.microsoft.com/office/drawing/2014/main" id="{66B5DDA1-6AD5-FB7F-87D3-B47D4ACC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5" y="2077452"/>
            <a:ext cx="2703095" cy="27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Obsah semináře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701E8-18D6-C8B3-B058-CB29051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09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Programové období 2021–2027</a:t>
            </a:r>
          </a:p>
          <a:p>
            <a:pPr>
              <a:lnSpc>
                <a:spcPct val="200000"/>
              </a:lnSpc>
            </a:pPr>
            <a:r>
              <a:rPr lang="cs-CZ" dirty="0"/>
              <a:t>Aktuální výzva 1.2 – Životní prostředí</a:t>
            </a:r>
          </a:p>
          <a:p>
            <a:pPr>
              <a:lnSpc>
                <a:spcPct val="200000"/>
              </a:lnSpc>
            </a:pPr>
            <a:r>
              <a:rPr lang="cs-CZ" dirty="0"/>
              <a:t>Fondy malých projektů</a:t>
            </a:r>
          </a:p>
          <a:p>
            <a:pPr>
              <a:lnSpc>
                <a:spcPct val="200000"/>
              </a:lnSpc>
            </a:pPr>
            <a:r>
              <a:rPr lang="cs-CZ" dirty="0"/>
              <a:t>Dotazy a diskuze</a:t>
            </a:r>
          </a:p>
        </p:txBody>
      </p:sp>
      <p:pic>
        <p:nvPicPr>
          <p:cNvPr id="6" name="Obrázek 5" descr="Obsah obrázku Grafika, logo, symbol, design&#10;&#10;Popis byl vytvořen automaticky">
            <a:extLst>
              <a:ext uri="{FF2B5EF4-FFF2-40B4-BE49-F238E27FC236}">
                <a16:creationId xmlns:a16="http://schemas.microsoft.com/office/drawing/2014/main" id="{E3A492B6-4539-D200-A9C2-B5B0C1CE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2" y="1834816"/>
            <a:ext cx="3188368" cy="31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1.2 Životní prostředí – Vhodní žadatelé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Orgány veřejné správy, jejich svazky a sdružení, včetně jejich organizací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Nestátní neziskové organizace v oblasti životního prostředí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Vzdělávací instituce včetně VŠ, výzkumné instituce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Církve, státní podniky, agrární a zemědělské komory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Seznam všech příjemců je uveden v přílohách zde: </a:t>
            </a:r>
            <a:r>
              <a:rPr lang="cs-CZ" dirty="0">
                <a:hlinkClick r:id="rId2"/>
              </a:rPr>
              <a:t>Příručka pro žadatele | </a:t>
            </a:r>
            <a:r>
              <a:rPr lang="cs-CZ" dirty="0" err="1">
                <a:hlinkClick r:id="rId2"/>
              </a:rPr>
              <a:t>Interreg</a:t>
            </a:r>
            <a:r>
              <a:rPr lang="cs-CZ" dirty="0">
                <a:hlinkClick r:id="rId2"/>
              </a:rPr>
              <a:t> CZPL (cz-pl.eu)</a:t>
            </a:r>
            <a:endParaRPr lang="cs-CZ" dirty="0"/>
          </a:p>
        </p:txBody>
      </p:sp>
      <p:pic>
        <p:nvPicPr>
          <p:cNvPr id="5" name="Obrázek 4" descr="Obsah obrázku Grafika, symbol, klipart&#10;&#10;Popis byl vytvořen automaticky">
            <a:extLst>
              <a:ext uri="{FF2B5EF4-FFF2-40B4-BE49-F238E27FC236}">
                <a16:creationId xmlns:a16="http://schemas.microsoft.com/office/drawing/2014/main" id="{84D78902-6272-E7FD-3FB7-1F0497B2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74" y="2338137"/>
            <a:ext cx="2181726" cy="21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1.2 Životní prostředí – Podporované aktivity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b="1" dirty="0"/>
              <a:t>Síťování, koordinace, monitoring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Rozvoj sítí spolupráce ochrany druhů a lokalit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Monitoring pohybu zvěře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Spolupráce v oblasti managementu lesů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Koordinační platformy za účelem zlepšení kvality ovzduší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Výměna zkušeností a společně vypracované strategie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6" name="Obrázek 5" descr="Obsah obrázku umění, Grafika, klipart, grafický design&#10;&#10;Popis byl vytvořen automaticky">
            <a:extLst>
              <a:ext uri="{FF2B5EF4-FFF2-40B4-BE49-F238E27FC236}">
                <a16:creationId xmlns:a16="http://schemas.microsoft.com/office/drawing/2014/main" id="{8E8EBD4E-D5EA-349D-E550-1EA5E249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7" y="1524441"/>
            <a:ext cx="3610189" cy="32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8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1.2 Životní prostředí – Podporované aktivity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2"/>
            </a:pPr>
            <a:r>
              <a:rPr lang="cs-CZ" b="1" dirty="0"/>
              <a:t>Terénní opatření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Charakter investičního opatření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Ochrana vody, její zadržování a ochrana lesa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Přizpůsobení druhé skladby lesa, tvorba biotopů, obohacení dřevin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Květné louky, tůně, mokřady, revitalizace vodních toků a ekosystémů</a:t>
            </a:r>
            <a:endParaRPr lang="cs-CZ" dirty="0"/>
          </a:p>
        </p:txBody>
      </p:sp>
      <p:pic>
        <p:nvPicPr>
          <p:cNvPr id="5" name="Obrázek 4" descr="Obsah obrázku symbol, logo, emblém, Grafika&#10;&#10;Popis byl vytvořen automaticky">
            <a:extLst>
              <a:ext uri="{FF2B5EF4-FFF2-40B4-BE49-F238E27FC236}">
                <a16:creationId xmlns:a16="http://schemas.microsoft.com/office/drawing/2014/main" id="{8AF8DD2D-E76F-C0CE-2181-25C7FB27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89" y="1375822"/>
            <a:ext cx="2562516" cy="25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1.2 Životní prostředí – Indikátory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846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cs-CZ" b="1" dirty="0"/>
              <a:t>Indikátory výstupu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 Vybudovaná nebo modernizovaná zelená infrastruktura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Organizace zapojené do přeshraniční spolupráce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/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b="1" dirty="0"/>
              <a:t>Indikátory výsledku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Počet obyvatel, kteří mají prospěch z realizovaných terénních opatření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Organizace zapojené do přeshraniční spolupráce po dokončení projektu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C36C62-A34D-A405-1344-489BBECA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71" y="1369846"/>
            <a:ext cx="2687053" cy="26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FAAE2-A244-140B-CBC1-F8B9F052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1.2 Životní prostředí – Specifické podmínky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D46B7-E79E-FCF7-E1B4-885E5887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330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cs-CZ" sz="2400" dirty="0"/>
              <a:t>V rámci projektu nesmí dojít k šíření invazivních druhů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cs-CZ" sz="2400" dirty="0"/>
              <a:t>Nesmí dojít k záboru zemědělské půdy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cs-CZ" sz="2400" dirty="0"/>
              <a:t>Stavby, které jsou v blízkosti lesů musí minimalizovat negativní dopady na lesní pozemky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cs-CZ" sz="2400" dirty="0"/>
              <a:t>V oblastech UNESCO a NATURA 2000 budou podpořeny projekty, u kterých budou vyloučeny negativní dopady na tyto soustavy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D6A071-A7E9-4D07-C069-FE3660BF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3" y="1312652"/>
            <a:ext cx="1744579" cy="17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24313"/>
            <a:ext cx="9144000" cy="1151774"/>
          </a:xfrm>
        </p:spPr>
        <p:txBody>
          <a:bodyPr/>
          <a:lstStyle/>
          <a:p>
            <a:r>
              <a:rPr lang="cs-CZ" b="1" dirty="0"/>
              <a:t>Diskuze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CB746-B0ED-63ED-11FF-DFCE1A571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5" name="Obrázek 4" descr="Obsah obrázku kreslené, Grafika, ilustrace, klipart&#10;&#10;Popis byl vytvořen automaticky">
            <a:extLst>
              <a:ext uri="{FF2B5EF4-FFF2-40B4-BE49-F238E27FC236}">
                <a16:creationId xmlns:a16="http://schemas.microsoft.com/office/drawing/2014/main" id="{CD587984-ECA3-2673-3382-F78D22C6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2" y="2430088"/>
            <a:ext cx="3236495" cy="32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7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CDC8273-6CAE-8FC6-33A7-F2C39EAEC2D1}"/>
              </a:ext>
            </a:extLst>
          </p:cNvPr>
          <p:cNvSpPr txBox="1"/>
          <p:nvPr/>
        </p:nvSpPr>
        <p:spPr>
          <a:xfrm>
            <a:off x="614697" y="723979"/>
            <a:ext cx="10863429" cy="299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Kontakty na Společný sekretariát</a:t>
            </a:r>
          </a:p>
          <a:p>
            <a:endParaRPr lang="cs-CZ" b="1" dirty="0"/>
          </a:p>
          <a:p>
            <a:pPr algn="ctr">
              <a:lnSpc>
                <a:spcPct val="200000"/>
              </a:lnSpc>
            </a:pPr>
            <a:r>
              <a:rPr lang="cs-CZ" dirty="0">
                <a:hlinkClick r:id="rId2"/>
              </a:rPr>
              <a:t>Kontakty | </a:t>
            </a:r>
            <a:r>
              <a:rPr lang="cs-CZ" dirty="0" err="1">
                <a:hlinkClick r:id="rId2"/>
              </a:rPr>
              <a:t>Interreg</a:t>
            </a:r>
            <a:r>
              <a:rPr lang="cs-CZ" dirty="0">
                <a:hlinkClick r:id="rId2"/>
              </a:rPr>
              <a:t> CZPL (cz-pl.eu)</a:t>
            </a:r>
            <a:endParaRPr lang="cs-CZ" dirty="0"/>
          </a:p>
          <a:p>
            <a:pPr algn="ctr">
              <a:lnSpc>
                <a:spcPct val="200000"/>
              </a:lnSpc>
            </a:pPr>
            <a:r>
              <a:rPr lang="cs-CZ" dirty="0" err="1">
                <a:hlinkClick r:id="rId3"/>
              </a:rPr>
              <a:t>Interreg</a:t>
            </a:r>
            <a:r>
              <a:rPr lang="cs-CZ" dirty="0">
                <a:hlinkClick r:id="rId3"/>
              </a:rPr>
              <a:t> CZ-PL | Olomouc | Facebook</a:t>
            </a:r>
            <a:endParaRPr lang="cs-CZ" dirty="0"/>
          </a:p>
          <a:p>
            <a:pPr algn="ctr">
              <a:lnSpc>
                <a:spcPct val="200000"/>
              </a:lnSpc>
            </a:pPr>
            <a:r>
              <a:rPr lang="cs-CZ" sz="2000" b="1" dirty="0"/>
              <a:t>Kontakty na Regionální kontaktní bod v Libereckém kraji</a:t>
            </a:r>
          </a:p>
          <a:p>
            <a:pPr algn="ctr">
              <a:lnSpc>
                <a:spcPct val="200000"/>
              </a:lnSpc>
            </a:pPr>
            <a:endParaRPr lang="cs-CZ" sz="2000" b="1" dirty="0"/>
          </a:p>
        </p:txBody>
      </p:sp>
      <p:pic>
        <p:nvPicPr>
          <p:cNvPr id="1026" name="Picture 2" descr="Orange geography icon - Free orange geography icons">
            <a:extLst>
              <a:ext uri="{FF2B5EF4-FFF2-40B4-BE49-F238E27FC236}">
                <a16:creationId xmlns:a16="http://schemas.microsoft.com/office/drawing/2014/main" id="{C7FF7938-AD58-63F4-6361-25C93F91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36" y="1435584"/>
            <a:ext cx="449931" cy="4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, social, facebook icon - Free download on Iconfinder">
            <a:extLst>
              <a:ext uri="{FF2B5EF4-FFF2-40B4-BE49-F238E27FC236}">
                <a16:creationId xmlns:a16="http://schemas.microsoft.com/office/drawing/2014/main" id="{5FCB64CC-DF27-980B-8686-00DDDF96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36" y="2043122"/>
            <a:ext cx="449931" cy="4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9C958E-D4FD-1DE0-16F8-F82A7A9FA693}"/>
              </a:ext>
            </a:extLst>
          </p:cNvPr>
          <p:cNvSpPr txBox="1"/>
          <p:nvPr/>
        </p:nvSpPr>
        <p:spPr>
          <a:xfrm>
            <a:off x="1078056" y="3172230"/>
            <a:ext cx="293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Ing. Jana Frontzová</a:t>
            </a:r>
          </a:p>
          <a:p>
            <a:pPr algn="ctr"/>
            <a:r>
              <a:rPr lang="cs-CZ" sz="1600" dirty="0">
                <a:hlinkClick r:id="rId6"/>
              </a:rPr>
              <a:t>jana.frontzova@kraj–lbc.cz</a:t>
            </a:r>
            <a:endParaRPr lang="cs-CZ" sz="1600" dirty="0"/>
          </a:p>
          <a:p>
            <a:pPr algn="ctr"/>
            <a:r>
              <a:rPr lang="cs-CZ" sz="1600" dirty="0"/>
              <a:t>+420 485 226 323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358E2C-B4E0-7B01-A28B-FA134229876F}"/>
              </a:ext>
            </a:extLst>
          </p:cNvPr>
          <p:cNvSpPr txBox="1"/>
          <p:nvPr/>
        </p:nvSpPr>
        <p:spPr>
          <a:xfrm>
            <a:off x="4480756" y="3172230"/>
            <a:ext cx="2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Ing. Eva Hajflerová</a:t>
            </a:r>
          </a:p>
          <a:p>
            <a:pPr algn="ctr"/>
            <a:r>
              <a:rPr lang="cs-CZ" sz="1600" dirty="0">
                <a:hlinkClick r:id="rId7"/>
              </a:rPr>
              <a:t>eva.hajflerova@kraj–lbc.cz</a:t>
            </a:r>
            <a:endParaRPr lang="cs-CZ" sz="1600" dirty="0"/>
          </a:p>
          <a:p>
            <a:pPr algn="ctr"/>
            <a:r>
              <a:rPr lang="cs-CZ" sz="1600" dirty="0"/>
              <a:t>+420 485 226 575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B8ECBC-3143-26A3-221F-C5AA0C3ABB12}"/>
              </a:ext>
            </a:extLst>
          </p:cNvPr>
          <p:cNvSpPr txBox="1"/>
          <p:nvPr/>
        </p:nvSpPr>
        <p:spPr>
          <a:xfrm>
            <a:off x="7719374" y="3178294"/>
            <a:ext cx="305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Ing. Petr Zdrojewski</a:t>
            </a:r>
          </a:p>
          <a:p>
            <a:pPr algn="ctr"/>
            <a:r>
              <a:rPr lang="cs-CZ" sz="1600" dirty="0">
                <a:hlinkClick r:id="rId8"/>
              </a:rPr>
              <a:t>petr.zdrojewski@kraj–lbc.cz</a:t>
            </a:r>
            <a:endParaRPr lang="cs-CZ" sz="1600" dirty="0"/>
          </a:p>
          <a:p>
            <a:pPr algn="ctr"/>
            <a:r>
              <a:rPr lang="cs-CZ" sz="1600" dirty="0"/>
              <a:t>+420 485 226 926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B8D271-7273-93B8-B27D-14B50FB64218}"/>
              </a:ext>
            </a:extLst>
          </p:cNvPr>
          <p:cNvSpPr txBox="1"/>
          <p:nvPr/>
        </p:nvSpPr>
        <p:spPr>
          <a:xfrm>
            <a:off x="2108074" y="4179330"/>
            <a:ext cx="7876673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9"/>
              </a:rPr>
              <a:t>Přeshraniční spolupráce | Odbor regionálního rozvoje a evropských </a:t>
            </a:r>
            <a:r>
              <a:rPr lang="cs-CZ" dirty="0" err="1">
                <a:hlinkClick r:id="rId9"/>
              </a:rPr>
              <a:t>proje</a:t>
            </a:r>
            <a:r>
              <a:rPr lang="cs-CZ" dirty="0">
                <a:hlinkClick r:id="rId9"/>
              </a:rPr>
              <a:t> | Liberecký kraj (kraj-lbc.cz)</a:t>
            </a:r>
            <a:endParaRPr lang="cs-CZ" dirty="0"/>
          </a:p>
          <a:p>
            <a:pPr algn="ctr">
              <a:lnSpc>
                <a:spcPct val="200000"/>
              </a:lnSpc>
            </a:pPr>
            <a:r>
              <a:rPr lang="cs-CZ" dirty="0">
                <a:hlinkClick r:id="rId10"/>
              </a:rPr>
              <a:t>Facebook</a:t>
            </a:r>
            <a:endParaRPr lang="cs-CZ" dirty="0"/>
          </a:p>
        </p:txBody>
      </p:sp>
      <p:pic>
        <p:nvPicPr>
          <p:cNvPr id="1030" name="Picture 6" descr="Navy blue geography icon - Free navy blue geography icons">
            <a:extLst>
              <a:ext uri="{FF2B5EF4-FFF2-40B4-BE49-F238E27FC236}">
                <a16:creationId xmlns:a16="http://schemas.microsoft.com/office/drawing/2014/main" id="{9F2479FC-0EF6-64B1-12D6-675C2755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21" y="4173266"/>
            <a:ext cx="454664" cy="4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Obsah obrázku Barevnost, čtverec, kostka, design&#10;&#10;Popis byl vytvořen automaticky">
            <a:extLst>
              <a:ext uri="{FF2B5EF4-FFF2-40B4-BE49-F238E27FC236}">
                <a16:creationId xmlns:a16="http://schemas.microsoft.com/office/drawing/2014/main" id="{11B71327-9FE7-EA13-1504-CBF8F13614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6" y="4861444"/>
            <a:ext cx="544930" cy="544930"/>
          </a:xfrm>
          <a:prstGeom prst="rect">
            <a:avLst/>
          </a:prstGeom>
        </p:spPr>
      </p:pic>
      <p:pic>
        <p:nvPicPr>
          <p:cNvPr id="15" name="Obrázek 14" descr="Obsah obrázku Barevnost, čtverec, kostka, design&#10;&#10;Popis byl vytvořen automaticky">
            <a:extLst>
              <a:ext uri="{FF2B5EF4-FFF2-40B4-BE49-F238E27FC236}">
                <a16:creationId xmlns:a16="http://schemas.microsoft.com/office/drawing/2014/main" id="{63BAB3FB-706D-0417-B134-60394FED3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44" y="4861444"/>
            <a:ext cx="544930" cy="5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471"/>
            <a:ext cx="9144000" cy="1151774"/>
          </a:xfrm>
        </p:spPr>
        <p:txBody>
          <a:bodyPr/>
          <a:lstStyle/>
          <a:p>
            <a:r>
              <a:rPr lang="cs-CZ" b="1" dirty="0"/>
              <a:t>Děkujeme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CB746-B0ED-63ED-11FF-DFCE1A571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7" name="Obrázek 6" descr="Obsah obrázku umění, klipart, kresba, Grafika&#10;&#10;Popis byl vytvořen automaticky">
            <a:extLst>
              <a:ext uri="{FF2B5EF4-FFF2-40B4-BE49-F238E27FC236}">
                <a16:creationId xmlns:a16="http://schemas.microsoft.com/office/drawing/2014/main" id="{404DC997-417F-5FDA-1DDB-C2B2A07F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52" y="1855245"/>
            <a:ext cx="3846095" cy="38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2AE9E-D6AE-60A1-130C-42B77CB8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Programové období 2021–2027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701E8-18D6-C8B3-B058-CB29051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1600" b="1" dirty="0"/>
              <a:t>Aktuální informace </a:t>
            </a:r>
            <a:r>
              <a:rPr lang="cs-CZ" sz="1600" dirty="0">
                <a:hlinkClick r:id="rId2"/>
              </a:rPr>
              <a:t>Přeshraniční spolupráce | Odbor regionálního rozvoje a evropských </a:t>
            </a:r>
            <a:r>
              <a:rPr lang="cs-CZ" sz="1600" dirty="0" err="1">
                <a:hlinkClick r:id="rId2"/>
              </a:rPr>
              <a:t>proje</a:t>
            </a:r>
            <a:r>
              <a:rPr lang="cs-CZ" sz="1600" dirty="0">
                <a:hlinkClick r:id="rId2"/>
              </a:rPr>
              <a:t> | Liberecký kraj (kraj-lbc.cz)</a:t>
            </a:r>
            <a:endParaRPr lang="cs-CZ" sz="1600" dirty="0"/>
          </a:p>
          <a:p>
            <a:pPr>
              <a:lnSpc>
                <a:spcPct val="200000"/>
              </a:lnSpc>
            </a:pPr>
            <a:r>
              <a:rPr lang="cs-CZ" sz="1600" b="1" dirty="0"/>
              <a:t>Programový dokument </a:t>
            </a:r>
            <a:r>
              <a:rPr lang="cs-CZ" sz="1600" dirty="0">
                <a:hlinkClick r:id="rId3"/>
              </a:rPr>
              <a:t>Programový dokument Programu </a:t>
            </a:r>
            <a:r>
              <a:rPr lang="cs-CZ" sz="1600" dirty="0" err="1">
                <a:hlinkClick r:id="rId3"/>
              </a:rPr>
              <a:t>Interreg</a:t>
            </a:r>
            <a:r>
              <a:rPr lang="cs-CZ" sz="1600" dirty="0">
                <a:hlinkClick r:id="rId3"/>
              </a:rPr>
              <a:t> Česko-Polsko 2021-2027 | </a:t>
            </a:r>
            <a:r>
              <a:rPr lang="cs-CZ" sz="1600" dirty="0" err="1">
                <a:hlinkClick r:id="rId3"/>
              </a:rPr>
              <a:t>Interreg</a:t>
            </a:r>
            <a:r>
              <a:rPr lang="cs-CZ" sz="1600" dirty="0">
                <a:hlinkClick r:id="rId3"/>
              </a:rPr>
              <a:t> CZPL (cz-pl.eu)</a:t>
            </a:r>
            <a:r>
              <a:rPr lang="cs-CZ" sz="1600" dirty="0"/>
              <a:t> </a:t>
            </a:r>
          </a:p>
          <a:p>
            <a:pPr>
              <a:lnSpc>
                <a:spcPct val="200000"/>
              </a:lnSpc>
            </a:pPr>
            <a:r>
              <a:rPr lang="cs-CZ" sz="1800" b="1" dirty="0"/>
              <a:t>Aktuální výzvy </a:t>
            </a:r>
            <a:r>
              <a:rPr lang="cs-CZ" sz="1800" dirty="0" err="1">
                <a:hlinkClick r:id="rId4"/>
              </a:rPr>
              <a:t>Výzvy</a:t>
            </a:r>
            <a:r>
              <a:rPr lang="cs-CZ" sz="1800" dirty="0">
                <a:hlinkClick r:id="rId4"/>
              </a:rPr>
              <a:t> | </a:t>
            </a:r>
            <a:r>
              <a:rPr lang="cs-CZ" sz="1800" dirty="0" err="1">
                <a:hlinkClick r:id="rId4"/>
              </a:rPr>
              <a:t>Interreg</a:t>
            </a:r>
            <a:r>
              <a:rPr lang="cs-CZ" sz="1800" dirty="0">
                <a:hlinkClick r:id="rId4"/>
              </a:rPr>
              <a:t> CZPL (cz-pl.eu)</a:t>
            </a:r>
            <a:endParaRPr lang="cs-CZ" sz="1800" dirty="0"/>
          </a:p>
          <a:p>
            <a:pPr>
              <a:lnSpc>
                <a:spcPct val="200000"/>
              </a:lnSpc>
            </a:pPr>
            <a:r>
              <a:rPr lang="cs-CZ" sz="1800" b="1" dirty="0"/>
              <a:t>Příručka pro žadatele </a:t>
            </a:r>
            <a:r>
              <a:rPr lang="cs-CZ" sz="1800" dirty="0">
                <a:hlinkClick r:id="rId5"/>
              </a:rPr>
              <a:t>Příručka pro žadatele | </a:t>
            </a:r>
            <a:r>
              <a:rPr lang="cs-CZ" sz="1800" dirty="0" err="1">
                <a:hlinkClick r:id="rId5"/>
              </a:rPr>
              <a:t>Interreg</a:t>
            </a:r>
            <a:r>
              <a:rPr lang="cs-CZ" sz="1800" dirty="0">
                <a:hlinkClick r:id="rId5"/>
              </a:rPr>
              <a:t> CZPL (cz-pl.eu)</a:t>
            </a:r>
            <a:endParaRPr lang="cs-CZ" sz="1800" dirty="0"/>
          </a:p>
          <a:p>
            <a:pPr>
              <a:lnSpc>
                <a:spcPct val="200000"/>
              </a:lnSpc>
            </a:pPr>
            <a:r>
              <a:rPr lang="cs-CZ" sz="1800" b="1" dirty="0"/>
              <a:t>Projektový záměr </a:t>
            </a:r>
            <a:r>
              <a:rPr lang="cs-CZ" sz="1800" dirty="0">
                <a:hlinkClick r:id="rId6"/>
              </a:rPr>
              <a:t>Formulář projektového záměru | </a:t>
            </a:r>
            <a:r>
              <a:rPr lang="cs-CZ" sz="1800" dirty="0" err="1">
                <a:hlinkClick r:id="rId6"/>
              </a:rPr>
              <a:t>Interreg</a:t>
            </a:r>
            <a:r>
              <a:rPr lang="cs-CZ" sz="1800" dirty="0">
                <a:hlinkClick r:id="rId6"/>
              </a:rPr>
              <a:t> CZPL (cz-pl.eu)</a:t>
            </a:r>
            <a:endParaRPr lang="cs-CZ" sz="1800" dirty="0"/>
          </a:p>
          <a:p>
            <a:pPr>
              <a:lnSpc>
                <a:spcPct val="200000"/>
              </a:lnSpc>
            </a:pPr>
            <a:endParaRPr lang="cs-CZ" sz="1600" dirty="0"/>
          </a:p>
        </p:txBody>
      </p:sp>
      <p:pic>
        <p:nvPicPr>
          <p:cNvPr id="8" name="Obrázek 7" descr="Obsah obrázku Grafika, klipart, kruh, kresba&#10;&#10;Popis byl vytvořen automaticky">
            <a:extLst>
              <a:ext uri="{FF2B5EF4-FFF2-40B4-BE49-F238E27FC236}">
                <a16:creationId xmlns:a16="http://schemas.microsoft.com/office/drawing/2014/main" id="{F690C31C-33BC-D01F-617E-DF506B7FB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8" y="2972010"/>
            <a:ext cx="2747210" cy="27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BF3F9-9F82-447D-B366-C1A60584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89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Programové území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B3C3424-5C62-8B0B-2D28-C70E9EDF5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985" y="1259633"/>
            <a:ext cx="7034199" cy="46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5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0E83A-7D00-E865-09B5-99518644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Tematické zaměření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72E5C-85AB-1DAC-0D14-AA27B62C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1.1 Spolupráce složek IZS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1.2 Spolupráce v oblasti ochrany přírody, péče o přírodní zdroje a snižování znečištění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2.1 </a:t>
            </a:r>
            <a:r>
              <a:rPr lang="cs-CZ" altLang="cs-CZ" sz="3000" dirty="0"/>
              <a:t>Cestovní ruch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3.1 Doprava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4.1 Zvyšování efektivnosti veřejné správy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4.2 </a:t>
            </a:r>
            <a:r>
              <a:rPr lang="cs-CZ" altLang="cs-CZ" sz="3000" dirty="0"/>
              <a:t>Spolupráce institucí a obyvatel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 sz="3000" dirty="0"/>
              <a:t>5.1 Podnikání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F9B636-3E33-402A-8D1E-A2E32B18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6" y="445168"/>
            <a:ext cx="1664367" cy="16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ADF8F-186B-CD4E-FEFA-778E0A6F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Rozpočet programu</a:t>
            </a:r>
            <a:endParaRPr lang="cs-CZ" b="1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48237F1-D226-28D7-711E-3F570CC04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83113"/>
              </p:ext>
            </p:extLst>
          </p:nvPr>
        </p:nvGraphicFramePr>
        <p:xfrm>
          <a:off x="1810138" y="1825625"/>
          <a:ext cx="8210940" cy="3350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5470">
                  <a:extLst>
                    <a:ext uri="{9D8B030D-6E8A-4147-A177-3AD203B41FA5}">
                      <a16:colId xmlns:a16="http://schemas.microsoft.com/office/drawing/2014/main" val="161734402"/>
                    </a:ext>
                  </a:extLst>
                </a:gridCol>
                <a:gridCol w="4105470">
                  <a:extLst>
                    <a:ext uri="{9D8B030D-6E8A-4147-A177-3AD203B41FA5}">
                      <a16:colId xmlns:a16="http://schemas.microsoft.com/office/drawing/2014/main" val="2614285081"/>
                    </a:ext>
                  </a:extLst>
                </a:gridCol>
              </a:tblGrid>
              <a:tr h="614746"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pPr algn="l"/>
                      <a:r>
                        <a:rPr lang="cs-CZ" dirty="0"/>
                        <a:t>Priorita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Alokace z ERDF (mil. EUR)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01700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14250"/>
                  </a:ext>
                </a:extLst>
              </a:tr>
              <a:tr h="356163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29532"/>
                  </a:ext>
                </a:extLst>
              </a:tr>
              <a:tr h="356163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36822"/>
                  </a:ext>
                </a:extLst>
              </a:tr>
              <a:tr h="614746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95038"/>
                  </a:ext>
                </a:extLst>
              </a:tr>
              <a:tr h="356163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18833"/>
                  </a:ext>
                </a:extLst>
              </a:tr>
              <a:tr h="356163">
                <a:tc>
                  <a:txBody>
                    <a:bodyPr/>
                    <a:lstStyle/>
                    <a:p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93017"/>
                  </a:ext>
                </a:extLst>
              </a:tr>
            </a:tbl>
          </a:graphicData>
        </a:graphic>
      </p:graphicFrame>
      <p:pic>
        <p:nvPicPr>
          <p:cNvPr id="3" name="Obrázek 2" descr="Obsah obrázku kruh, klipart, Grafika, kreslené&#10;&#10;Popis byl vytvořen automaticky">
            <a:extLst>
              <a:ext uri="{FF2B5EF4-FFF2-40B4-BE49-F238E27FC236}">
                <a16:creationId xmlns:a16="http://schemas.microsoft.com/office/drawing/2014/main" id="{FE01F11E-347E-657A-D849-6AAB4F4D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1" y="308016"/>
            <a:ext cx="1439779" cy="14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E922-6227-8FE1-E533-10C9BEED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E63F2B-8C09-BBC9-7B21-8750A6E9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Výše spolufinancování z ERDF 80 % </a:t>
            </a:r>
          </a:p>
          <a:p>
            <a:r>
              <a:rPr lang="cs-CZ" dirty="0"/>
              <a:t>Čeští partneři mohou dále žádat o příspěvek ze státního rozpočtu České republiky ve výši 0-20 % (dle typu subjektu)</a:t>
            </a:r>
          </a:p>
          <a:p>
            <a:r>
              <a:rPr lang="cs-CZ" dirty="0"/>
              <a:t>Státní rozpočet Polské republiky nevratný příspěvek neposkytuje</a:t>
            </a:r>
          </a:p>
        </p:txBody>
      </p:sp>
      <p:pic>
        <p:nvPicPr>
          <p:cNvPr id="7" name="Obrázek 6" descr="Obsah obrázku kruh, klipart, Grafika, kreslené&#10;&#10;Popis byl vytvořen automaticky">
            <a:extLst>
              <a:ext uri="{FF2B5EF4-FFF2-40B4-BE49-F238E27FC236}">
                <a16:creationId xmlns:a16="http://schemas.microsoft.com/office/drawing/2014/main" id="{5E418AF9-B490-B699-6A81-3BF9500F4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438149"/>
            <a:ext cx="18764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5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0F512-0A03-6686-8263-D835D4AC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Kdo může žádat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6BDF4-770A-DD8F-8F9D-7AEDCA82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orgány veřejné správy, jejich svazky a sdružení</a:t>
            </a:r>
          </a:p>
          <a:p>
            <a:pPr>
              <a:lnSpc>
                <a:spcPct val="120000"/>
              </a:lnSpc>
            </a:pPr>
            <a:r>
              <a:rPr lang="cs-CZ" sz="2600" dirty="0"/>
              <a:t>organizace, subjekty, jednotky zřizované a zakládané orgány veřejné správy</a:t>
            </a:r>
          </a:p>
          <a:p>
            <a:r>
              <a:rPr lang="cs-CZ" sz="2600" dirty="0"/>
              <a:t>státní podniky a organizace</a:t>
            </a:r>
          </a:p>
          <a:p>
            <a:r>
              <a:rPr lang="cs-CZ" sz="2600" dirty="0"/>
              <a:t>nestátní neziskové organizace</a:t>
            </a:r>
          </a:p>
          <a:p>
            <a:r>
              <a:rPr lang="cs-CZ" sz="2600" dirty="0"/>
              <a:t>hospodářské a profesní svazy, zájmová sdružení</a:t>
            </a:r>
          </a:p>
          <a:p>
            <a:r>
              <a:rPr lang="cs-CZ" sz="2600" dirty="0"/>
              <a:t>evropské seskupení pro územní spolupráci (ESÚS)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(konkrétní výčet způsobilých příjemců je vždy uveden u jednotlivých priorit)</a:t>
            </a:r>
          </a:p>
          <a:p>
            <a:pPr algn="ctr"/>
            <a:endParaRPr lang="cs-CZ" dirty="0"/>
          </a:p>
        </p:txBody>
      </p:sp>
      <p:pic>
        <p:nvPicPr>
          <p:cNvPr id="5" name="Obrázek 4" descr="Obsah obrázku Grafika, Elektricky modrá, snímek obrazovky, logo&#10;&#10;Popis byl vytvořen automaticky">
            <a:extLst>
              <a:ext uri="{FF2B5EF4-FFF2-40B4-BE49-F238E27FC236}">
                <a16:creationId xmlns:a16="http://schemas.microsoft.com/office/drawing/2014/main" id="{3879EE18-24AF-D17C-2E8F-919BCEA8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58" y="557463"/>
            <a:ext cx="1463842" cy="14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3505C-E022-86B2-AC8E-24F8A649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Specifika přeshraničních programů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7E805-A487-B6A1-C231-B8C29C02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80000"/>
              </a:lnSpc>
              <a:buNone/>
              <a:defRPr/>
            </a:pPr>
            <a:r>
              <a:rPr lang="cs-CZ" dirty="0"/>
              <a:t>Každého projektu se musí zúčastnit minimálně jeden český a jeden polský projektový partner</a:t>
            </a:r>
          </a:p>
          <a:p>
            <a:pPr marL="0" indent="0" fontAlgn="base">
              <a:lnSpc>
                <a:spcPct val="80000"/>
              </a:lnSpc>
              <a:buNone/>
              <a:defRPr/>
            </a:pPr>
            <a:r>
              <a:rPr lang="cs-CZ" dirty="0"/>
              <a:t>Partneři si mezi sebou zvolí vedoucího projektového partnera, který nese celkovou odpovědnost za realizaci projektu. </a:t>
            </a:r>
          </a:p>
          <a:p>
            <a:pPr marL="0" indent="0" fontAlgn="base">
              <a:lnSpc>
                <a:spcPct val="80000"/>
              </a:lnSpc>
              <a:buNone/>
              <a:defRPr/>
            </a:pPr>
            <a:r>
              <a:rPr lang="cs-CZ" dirty="0"/>
              <a:t>Projekt musí mít pozitivní dopad na programové území </a:t>
            </a:r>
          </a:p>
          <a:p>
            <a:pPr marL="0" indent="0" fontAlgn="base">
              <a:lnSpc>
                <a:spcPct val="80000"/>
              </a:lnSpc>
              <a:buNone/>
              <a:defRPr/>
            </a:pPr>
            <a:r>
              <a:rPr lang="cs-CZ" dirty="0"/>
              <a:t>Projekt musí splnit minimálně tři ze čtyř kritérií přeshraniční spolupráce (společná příprava; společná realizace; společné spolufinancování;  společný personál)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386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1401</Words>
  <Application>Microsoft Office PowerPoint</Application>
  <PresentationFormat>Širokoúhlá obrazovka</PresentationFormat>
  <Paragraphs>188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Arimo</vt:lpstr>
      <vt:lpstr>Calibri</vt:lpstr>
      <vt:lpstr>Calibri Light</vt:lpstr>
      <vt:lpstr>Inter</vt:lpstr>
      <vt:lpstr>Motiv Office</vt:lpstr>
      <vt:lpstr>Seminář pro žadatele</vt:lpstr>
      <vt:lpstr>Obsah semináře</vt:lpstr>
      <vt:lpstr>Programové období 2021–2027</vt:lpstr>
      <vt:lpstr>Programové území</vt:lpstr>
      <vt:lpstr>Tematické zaměření</vt:lpstr>
      <vt:lpstr>Rozpočet programu</vt:lpstr>
      <vt:lpstr>Zdroje financování</vt:lpstr>
      <vt:lpstr>Kdo může žádat</vt:lpstr>
      <vt:lpstr>Specifika přeshraničních programů</vt:lpstr>
      <vt:lpstr>Obecné zásady</vt:lpstr>
      <vt:lpstr>Projektový záměr</vt:lpstr>
      <vt:lpstr>Doporučení pro sestavení projektového záměru</vt:lpstr>
      <vt:lpstr>Portál ISKP21+</vt:lpstr>
      <vt:lpstr>ZMĚNA ZPŮSOBU PŘIHLAŠOVÁNÍ DO ISKP21+ </vt:lpstr>
      <vt:lpstr>Harmonogram výzev</vt:lpstr>
      <vt:lpstr>Harmonogram výzev</vt:lpstr>
      <vt:lpstr>Povinná publicita</vt:lpstr>
      <vt:lpstr>1.2 Životní prostředí</vt:lpstr>
      <vt:lpstr>1.2 Životní prostředí – Základní informace</vt:lpstr>
      <vt:lpstr>1.2 Životní prostředí – Vhodní žadatelé</vt:lpstr>
      <vt:lpstr>1.2 Životní prostředí – Podporované aktivity</vt:lpstr>
      <vt:lpstr>1.2 Životní prostředí – Podporované aktivity</vt:lpstr>
      <vt:lpstr>1.2 Životní prostředí – Indikátory</vt:lpstr>
      <vt:lpstr>1.2 Životní prostředí – Specifické podmínky</vt:lpstr>
      <vt:lpstr>Diskuze</vt:lpstr>
      <vt:lpstr>Prezentace aplikace PowerPoint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Zdrojewski Petr</dc:creator>
  <cp:lastModifiedBy>Zdrojewski Petr</cp:lastModifiedBy>
  <cp:revision>25</cp:revision>
  <dcterms:created xsi:type="dcterms:W3CDTF">2023-12-07T07:01:27Z</dcterms:created>
  <dcterms:modified xsi:type="dcterms:W3CDTF">2024-01-18T08:20:01Z</dcterms:modified>
</cp:coreProperties>
</file>